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5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0"/>
    <p:restoredTop sz="94682"/>
  </p:normalViewPr>
  <p:slideViewPr>
    <p:cSldViewPr snapToGrid="0">
      <p:cViewPr varScale="1">
        <p:scale>
          <a:sx n="119" d="100"/>
          <a:sy n="119" d="100"/>
        </p:scale>
        <p:origin x="8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2450-830C-E547-B79E-98C03C92D4A6}" type="datetimeFigureOut">
              <a:rPr lang="en-US" smtClean="0"/>
              <a:t>5/31/24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B5A86-95D8-C943-AB9B-3846EA89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30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2450-830C-E547-B79E-98C03C92D4A6}" type="datetimeFigureOut">
              <a:rPr lang="en-US" smtClean="0"/>
              <a:t>5/31/24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B5A86-95D8-C943-AB9B-3846EA89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075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2450-830C-E547-B79E-98C03C92D4A6}" type="datetimeFigureOut">
              <a:rPr lang="en-US" smtClean="0"/>
              <a:t>5/31/24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B5A86-95D8-C943-AB9B-3846EA89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59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2450-830C-E547-B79E-98C03C92D4A6}" type="datetimeFigureOut">
              <a:rPr lang="en-US" smtClean="0"/>
              <a:t>5/31/24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B5A86-95D8-C943-AB9B-3846EA89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54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2450-830C-E547-B79E-98C03C92D4A6}" type="datetimeFigureOut">
              <a:rPr lang="en-US" smtClean="0"/>
              <a:t>5/31/24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B5A86-95D8-C943-AB9B-3846EA89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621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2450-830C-E547-B79E-98C03C92D4A6}" type="datetimeFigureOut">
              <a:rPr lang="en-US" smtClean="0"/>
              <a:t>5/31/24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B5A86-95D8-C943-AB9B-3846EA89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227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2450-830C-E547-B79E-98C03C92D4A6}" type="datetimeFigureOut">
              <a:rPr lang="en-US" smtClean="0"/>
              <a:t>5/31/24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B5A86-95D8-C943-AB9B-3846EA89DFF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563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2450-830C-E547-B79E-98C03C92D4A6}" type="datetimeFigureOut">
              <a:rPr lang="en-US" smtClean="0"/>
              <a:t>5/31/24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B5A86-95D8-C943-AB9B-3846EA89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0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2450-830C-E547-B79E-98C03C92D4A6}" type="datetimeFigureOut">
              <a:rPr lang="en-US" smtClean="0"/>
              <a:t>5/31/24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B5A86-95D8-C943-AB9B-3846EA89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04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2450-830C-E547-B79E-98C03C92D4A6}" type="datetimeFigureOut">
              <a:rPr lang="en-US" smtClean="0"/>
              <a:t>5/31/24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B5A86-95D8-C943-AB9B-3846EA89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55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70E2450-830C-E547-B79E-98C03C92D4A6}" type="datetimeFigureOut">
              <a:rPr lang="en-US" smtClean="0"/>
              <a:t>5/31/24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B5A86-95D8-C943-AB9B-3846EA89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10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70E2450-830C-E547-B79E-98C03C92D4A6}" type="datetimeFigureOut">
              <a:rPr lang="en-US" smtClean="0"/>
              <a:t>5/31/24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290B5A86-95D8-C943-AB9B-3846EA89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93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2654D-3C22-4FBF-3B66-3E77F675A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765739"/>
            <a:ext cx="8991600" cy="2349062"/>
          </a:xfrm>
          <a:noFill/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Microscopy capstone project</a:t>
            </a:r>
            <a:b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b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lecture 2</a:t>
            </a:r>
            <a:b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classification methods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ADEC75-D726-65A8-55A1-AB2FC72730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483290"/>
            <a:ext cx="6801612" cy="1329208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Support Vector Machine (SVM)</a:t>
            </a:r>
          </a:p>
          <a:p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Convolutional Neural Network (CNN)</a:t>
            </a:r>
          </a:p>
        </p:txBody>
      </p:sp>
    </p:spTree>
    <p:extLst>
      <p:ext uri="{BB962C8B-B14F-4D97-AF65-F5344CB8AC3E}">
        <p14:creationId xmlns:p14="http://schemas.microsoft.com/office/powerpoint/2010/main" val="2379040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C4301-1426-BFE2-7234-9115AE93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97" y="130302"/>
            <a:ext cx="11649205" cy="1188720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CNN evaluation: model history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2F22BE-A816-C0FA-5D67-AB1CCCD6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42"/>
          <a:stretch/>
        </p:blipFill>
        <p:spPr>
          <a:xfrm>
            <a:off x="319415" y="2975034"/>
            <a:ext cx="11553168" cy="143992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DD34DF0-9826-7369-D7A4-58A85DC7FD57}"/>
              </a:ext>
            </a:extLst>
          </p:cNvPr>
          <p:cNvCxnSpPr/>
          <p:nvPr/>
        </p:nvCxnSpPr>
        <p:spPr>
          <a:xfrm flipH="1">
            <a:off x="681235" y="2336947"/>
            <a:ext cx="588579" cy="4729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E181494-65AC-8B45-ADD5-3C73C4514466}"/>
              </a:ext>
            </a:extLst>
          </p:cNvPr>
          <p:cNvSpPr txBox="1"/>
          <p:nvPr/>
        </p:nvSpPr>
        <p:spPr>
          <a:xfrm>
            <a:off x="271397" y="1391218"/>
            <a:ext cx="45803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During each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epoch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, the model processes every sample in the training dataset. We set number of epochs  as a parameter.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0D70F6-405D-DAF6-40CF-5A2B146151AC}"/>
              </a:ext>
            </a:extLst>
          </p:cNvPr>
          <p:cNvCxnSpPr/>
          <p:nvPr/>
        </p:nvCxnSpPr>
        <p:spPr>
          <a:xfrm flipH="1">
            <a:off x="5121936" y="2644790"/>
            <a:ext cx="588579" cy="4729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7FCFCA4-4816-8523-281E-FC4B4792E279}"/>
              </a:ext>
            </a:extLst>
          </p:cNvPr>
          <p:cNvSpPr txBox="1"/>
          <p:nvPr/>
        </p:nvSpPr>
        <p:spPr>
          <a:xfrm>
            <a:off x="5416226" y="1444462"/>
            <a:ext cx="5405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step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is an update of the model’s parameters, which happens after processing a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batch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of samples. We set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batch size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as a parameter. Number of steps per epoch is (number of samples in training data) / (batch size).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A5FB80-4D88-F713-7C05-A92D3AA2174B}"/>
              </a:ext>
            </a:extLst>
          </p:cNvPr>
          <p:cNvCxnSpPr/>
          <p:nvPr/>
        </p:nvCxnSpPr>
        <p:spPr>
          <a:xfrm flipH="1">
            <a:off x="4727903" y="4508717"/>
            <a:ext cx="588579" cy="4729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5C112C-3964-8C73-39DA-A0F481E11281}"/>
              </a:ext>
            </a:extLst>
          </p:cNvPr>
          <p:cNvCxnSpPr>
            <a:cxnSpLocks/>
          </p:cNvCxnSpPr>
          <p:nvPr/>
        </p:nvCxnSpPr>
        <p:spPr>
          <a:xfrm flipH="1">
            <a:off x="5022192" y="4508717"/>
            <a:ext cx="3437759" cy="5667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6969C9-115F-6B71-7C6D-9911A60DF265}"/>
              </a:ext>
            </a:extLst>
          </p:cNvPr>
          <p:cNvSpPr txBox="1"/>
          <p:nvPr/>
        </p:nvSpPr>
        <p:spPr>
          <a:xfrm>
            <a:off x="319415" y="5036314"/>
            <a:ext cx="5405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Loss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is calculated for training and validation (test) datasets. Higher model performance = lower loss. 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3FFF2B-398E-AB84-A423-55668EAB8662}"/>
              </a:ext>
            </a:extLst>
          </p:cNvPr>
          <p:cNvCxnSpPr>
            <a:cxnSpLocks/>
          </p:cNvCxnSpPr>
          <p:nvPr/>
        </p:nvCxnSpPr>
        <p:spPr>
          <a:xfrm>
            <a:off x="7035361" y="4513644"/>
            <a:ext cx="1752025" cy="65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CC9C905-4510-C2C9-F9BE-561C255865A6}"/>
              </a:ext>
            </a:extLst>
          </p:cNvPr>
          <p:cNvCxnSpPr>
            <a:cxnSpLocks/>
          </p:cNvCxnSpPr>
          <p:nvPr/>
        </p:nvCxnSpPr>
        <p:spPr>
          <a:xfrm flipH="1">
            <a:off x="9316122" y="4513644"/>
            <a:ext cx="1137161" cy="655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140072C-23E7-F69A-5A67-7774B964BB20}"/>
              </a:ext>
            </a:extLst>
          </p:cNvPr>
          <p:cNvSpPr txBox="1"/>
          <p:nvPr/>
        </p:nvSpPr>
        <p:spPr>
          <a:xfrm>
            <a:off x="6466618" y="5367270"/>
            <a:ext cx="5405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Accuracy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is also calculated for training and validation datasets. Use final validation accuracy as the final model accuracy.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448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C4301-1426-BFE2-7234-9115AE93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97" y="130302"/>
            <a:ext cx="11649205" cy="1188720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Cnn</a:t>
            </a:r>
            <a:r>
              <a:rPr lang="en-US" dirty="0">
                <a:solidFill>
                  <a:schemeClr val="tx1"/>
                </a:solidFill>
              </a:rPr>
              <a:t> evaluation: accuracy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2FCDD-6AFD-1760-4BD4-DC638E9FD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397" y="1481954"/>
            <a:ext cx="6559709" cy="5019054"/>
          </a:xfrm>
        </p:spPr>
        <p:txBody>
          <a:bodyPr>
            <a:normAutofit/>
          </a:bodyPr>
          <a:lstStyle/>
          <a:p>
            <a:r>
              <a:rPr lang="en-US" sz="2400" dirty="0"/>
              <a:t>Examine the history of training and validation accuracy across epochs</a:t>
            </a:r>
          </a:p>
          <a:p>
            <a:endParaRPr lang="en-US" sz="2400" dirty="0"/>
          </a:p>
          <a:p>
            <a:r>
              <a:rPr lang="en-US" sz="2400" dirty="0"/>
              <a:t>Look for signs of overfitting or underfitting</a:t>
            </a:r>
          </a:p>
          <a:p>
            <a:pPr lvl="1"/>
            <a:r>
              <a:rPr lang="en-US" sz="2200" u="sng" dirty="0"/>
              <a:t>Overfitting: </a:t>
            </a:r>
          </a:p>
          <a:p>
            <a:pPr lvl="2"/>
            <a:r>
              <a:rPr lang="en-US" sz="2200" dirty="0"/>
              <a:t>Training accuracy always increases and is very high</a:t>
            </a:r>
          </a:p>
          <a:p>
            <a:pPr lvl="2"/>
            <a:r>
              <a:rPr lang="en-US" sz="2200" dirty="0"/>
              <a:t>Validation accuracy stops improving or decreases</a:t>
            </a:r>
          </a:p>
          <a:p>
            <a:pPr lvl="1"/>
            <a:r>
              <a:rPr lang="en-US" sz="2200" u="sng" dirty="0"/>
              <a:t>Underfitting:</a:t>
            </a:r>
          </a:p>
          <a:p>
            <a:pPr lvl="2"/>
            <a:r>
              <a:rPr lang="en-US" sz="2200" dirty="0"/>
              <a:t>Both training and validation accuracy are low</a:t>
            </a:r>
          </a:p>
          <a:p>
            <a:pPr lvl="2"/>
            <a:r>
              <a:rPr lang="en-US" sz="2200" dirty="0"/>
              <a:t>No improvement in either accuracy across many epochs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8F9504-FB40-AE1F-3640-361417824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855" y="2219953"/>
            <a:ext cx="4325396" cy="333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232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C4301-1426-BFE2-7234-9115AE93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97" y="130302"/>
            <a:ext cx="11649205" cy="1188720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SVM vs. CNN for image classification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04C3AE-5CC8-30BE-7EAD-28EF7D317CDC}"/>
              </a:ext>
            </a:extLst>
          </p:cNvPr>
          <p:cNvCxnSpPr/>
          <p:nvPr/>
        </p:nvCxnSpPr>
        <p:spPr>
          <a:xfrm>
            <a:off x="6095999" y="1449324"/>
            <a:ext cx="0" cy="5234151"/>
          </a:xfrm>
          <a:prstGeom prst="lin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8FAF4A0-A992-DCC6-A4B3-B3795A06CF70}"/>
              </a:ext>
            </a:extLst>
          </p:cNvPr>
          <p:cNvSpPr txBox="1"/>
          <p:nvPr/>
        </p:nvSpPr>
        <p:spPr>
          <a:xfrm>
            <a:off x="1355835" y="1447778"/>
            <a:ext cx="3646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Support Vector Machine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255BE0-7DF9-B891-6815-507F5F235D60}"/>
              </a:ext>
            </a:extLst>
          </p:cNvPr>
          <p:cNvSpPr txBox="1"/>
          <p:nvPr/>
        </p:nvSpPr>
        <p:spPr>
          <a:xfrm>
            <a:off x="6785776" y="1447778"/>
            <a:ext cx="4632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Convolutional Neural Network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9AD48A-B94A-6069-1DEE-CF8C18CA4F65}"/>
              </a:ext>
            </a:extLst>
          </p:cNvPr>
          <p:cNvSpPr txBox="1"/>
          <p:nvPr/>
        </p:nvSpPr>
        <p:spPr>
          <a:xfrm>
            <a:off x="6432331" y="2038200"/>
            <a:ext cx="533924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Requires large amounts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Hierarchical feature extraction performs well on images with complex features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Sensitive to noisy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Less interpretable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Pre-trained CNN can be fine-tuned for specific tasks</a:t>
            </a:r>
          </a:p>
          <a:p>
            <a:r>
              <a:rPr lang="en-US" sz="2400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10A918-FA3A-A58B-C3B1-B71BC2148ED0}"/>
              </a:ext>
            </a:extLst>
          </p:cNvPr>
          <p:cNvSpPr txBox="1"/>
          <p:nvPr/>
        </p:nvSpPr>
        <p:spPr>
          <a:xfrm>
            <a:off x="420419" y="2038200"/>
            <a:ext cx="533924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Can handle small datasets without 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Performs well on images with simple or easily separable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Less sensitive to noisy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More interpretable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Less effective on raw pixel data (do not capture spatial relationships)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45708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C4301-1426-BFE2-7234-9115AE93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97" y="130302"/>
            <a:ext cx="11649205" cy="1188720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2FCDD-6AFD-1760-4BD4-DC638E9FD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397" y="1481954"/>
            <a:ext cx="11649204" cy="5019054"/>
          </a:xfrm>
        </p:spPr>
        <p:txBody>
          <a:bodyPr>
            <a:normAutofit/>
          </a:bodyPr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551517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C4301-1426-BFE2-7234-9115AE93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97" y="130302"/>
            <a:ext cx="11649205" cy="1188720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2FCDD-6AFD-1760-4BD4-DC638E9FD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397" y="1481954"/>
            <a:ext cx="11649204" cy="5019054"/>
          </a:xfrm>
        </p:spPr>
        <p:txBody>
          <a:bodyPr>
            <a:normAutofit/>
          </a:bodyPr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4535127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C4301-1426-BFE2-7234-9115AE93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97" y="130302"/>
            <a:ext cx="11649205" cy="1188720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2FCDD-6AFD-1760-4BD4-DC638E9FD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397" y="1481954"/>
            <a:ext cx="11649204" cy="5019054"/>
          </a:xfrm>
        </p:spPr>
        <p:txBody>
          <a:bodyPr>
            <a:normAutofit/>
          </a:bodyPr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857686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C4301-1426-BFE2-7234-9115AE93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97" y="130302"/>
            <a:ext cx="11649205" cy="1188720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2FCDD-6AFD-1760-4BD4-DC638E9FD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397" y="1481954"/>
            <a:ext cx="11649204" cy="5019054"/>
          </a:xfrm>
        </p:spPr>
        <p:txBody>
          <a:bodyPr>
            <a:normAutofit/>
          </a:bodyPr>
          <a:lstStyle/>
          <a:p>
            <a:r>
              <a:rPr lang="en-US" sz="2400" dirty="0"/>
              <a:t>SVM for imaging classification</a:t>
            </a:r>
          </a:p>
          <a:p>
            <a:r>
              <a:rPr lang="en-US" sz="2400" dirty="0"/>
              <a:t>CNN for imaging classification </a:t>
            </a:r>
          </a:p>
          <a:p>
            <a:r>
              <a:rPr lang="en-US" sz="2400" dirty="0"/>
              <a:t>Evaluation metrics (classification report, confusion matrix, vector plot, accuracy plot)</a:t>
            </a:r>
          </a:p>
          <a:p>
            <a:r>
              <a:rPr lang="en-US" sz="2400" dirty="0"/>
              <a:t>Comparison of the strengths/weaknesses of each algorithm </a:t>
            </a:r>
          </a:p>
        </p:txBody>
      </p:sp>
    </p:spTree>
    <p:extLst>
      <p:ext uri="{BB962C8B-B14F-4D97-AF65-F5344CB8AC3E}">
        <p14:creationId xmlns:p14="http://schemas.microsoft.com/office/powerpoint/2010/main" val="2338122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C4301-1426-BFE2-7234-9115AE93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97" y="130302"/>
            <a:ext cx="11649205" cy="1188720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Support vector machine (SVM)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2FCDD-6AFD-1760-4BD4-DC638E9FD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397" y="1481954"/>
            <a:ext cx="7684933" cy="5019054"/>
          </a:xfrm>
        </p:spPr>
        <p:txBody>
          <a:bodyPr>
            <a:normAutofit/>
          </a:bodyPr>
          <a:lstStyle/>
          <a:p>
            <a:r>
              <a:rPr lang="en-US" sz="2400" dirty="0"/>
              <a:t>Supervised machine learning algorithm</a:t>
            </a:r>
          </a:p>
          <a:p>
            <a:r>
              <a:rPr lang="en-US" sz="2400" dirty="0"/>
              <a:t>Usually used for classification (can be used for regression)</a:t>
            </a:r>
          </a:p>
          <a:p>
            <a:r>
              <a:rPr lang="en-US" sz="2400" dirty="0"/>
              <a:t>Data points are mapped into an n-dimensional space plot (n=number of features)</a:t>
            </a:r>
          </a:p>
          <a:p>
            <a:r>
              <a:rPr lang="en-US" sz="2400" dirty="0"/>
              <a:t>Separates classes by identifying a </a:t>
            </a:r>
            <a:r>
              <a:rPr lang="en-US" sz="2400" i="1" dirty="0"/>
              <a:t>hyperplane</a:t>
            </a:r>
            <a:endParaRPr lang="en-US" sz="2400" dirty="0"/>
          </a:p>
          <a:p>
            <a:pPr lvl="1"/>
            <a:r>
              <a:rPr lang="en-US" sz="2200" dirty="0"/>
              <a:t>The line that best separates the classes in the higher dimensional space</a:t>
            </a:r>
          </a:p>
          <a:p>
            <a:pPr lvl="1"/>
            <a:r>
              <a:rPr lang="en-US" sz="2200" dirty="0"/>
              <a:t>Best separation achieved by largest margin between hyperplane and nearest points (</a:t>
            </a:r>
            <a:r>
              <a:rPr lang="en-US" sz="2200" i="1" dirty="0"/>
              <a:t>support vectors)</a:t>
            </a:r>
          </a:p>
          <a:p>
            <a:pPr lvl="1"/>
            <a:endParaRPr lang="en-US" sz="2200" i="1" dirty="0"/>
          </a:p>
          <a:p>
            <a:r>
              <a:rPr lang="en-US" sz="2400" dirty="0"/>
              <a:t>SVM are effective in problems when features&gt;&gt;samples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2B61BC-C78D-E296-379D-E4312C700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5135" y="3615559"/>
            <a:ext cx="3875466" cy="2959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C9ABB9-034B-B5EA-AFAB-9BC77CEDFC1D}"/>
              </a:ext>
            </a:extLst>
          </p:cNvPr>
          <p:cNvSpPr txBox="1"/>
          <p:nvPr/>
        </p:nvSpPr>
        <p:spPr>
          <a:xfrm>
            <a:off x="7956330" y="649483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Scikit-learn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D4813A-1409-2C58-8D92-236EC66517BC}"/>
              </a:ext>
            </a:extLst>
          </p:cNvPr>
          <p:cNvCxnSpPr/>
          <p:nvPr/>
        </p:nvCxnSpPr>
        <p:spPr>
          <a:xfrm>
            <a:off x="9375228" y="3174124"/>
            <a:ext cx="641131" cy="14609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999A720-4D77-F692-8D00-23DB3D180125}"/>
              </a:ext>
            </a:extLst>
          </p:cNvPr>
          <p:cNvSpPr txBox="1"/>
          <p:nvPr/>
        </p:nvSpPr>
        <p:spPr>
          <a:xfrm>
            <a:off x="8582383" y="2798622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support vector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AE4DEB-8F04-ACA9-6511-308DB0B9FDA5}"/>
              </a:ext>
            </a:extLst>
          </p:cNvPr>
          <p:cNvCxnSpPr>
            <a:cxnSpLocks/>
          </p:cNvCxnSpPr>
          <p:nvPr/>
        </p:nvCxnSpPr>
        <p:spPr>
          <a:xfrm flipH="1">
            <a:off x="10746295" y="3332218"/>
            <a:ext cx="373650" cy="17628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649B9A-0D77-B408-88FB-793DEED3AE4B}"/>
              </a:ext>
            </a:extLst>
          </p:cNvPr>
          <p:cNvSpPr txBox="1"/>
          <p:nvPr/>
        </p:nvSpPr>
        <p:spPr>
          <a:xfrm>
            <a:off x="10481781" y="2919891"/>
            <a:ext cx="120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hyperplane</a:t>
            </a:r>
          </a:p>
        </p:txBody>
      </p:sp>
    </p:spTree>
    <p:extLst>
      <p:ext uri="{BB962C8B-B14F-4D97-AF65-F5344CB8AC3E}">
        <p14:creationId xmlns:p14="http://schemas.microsoft.com/office/powerpoint/2010/main" val="207567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C4301-1426-BFE2-7234-9115AE93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97" y="130302"/>
            <a:ext cx="11649205" cy="594912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Svm</a:t>
            </a:r>
            <a:r>
              <a:rPr lang="en-US" dirty="0">
                <a:solidFill>
                  <a:schemeClr val="tx1"/>
                </a:solidFill>
              </a:rPr>
              <a:t> kernels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2FCDD-6AFD-1760-4BD4-DC638E9FD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397" y="855516"/>
            <a:ext cx="6497265" cy="52930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The SVM kernel is a </a:t>
            </a:r>
            <a:r>
              <a:rPr lang="en-US" sz="2400" i="1" dirty="0"/>
              <a:t>similarity function </a:t>
            </a:r>
            <a:r>
              <a:rPr lang="en-US" sz="2400" dirty="0"/>
              <a:t>to calculate similarity across all data points in a high-dimensional space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Linear kernel</a:t>
            </a:r>
          </a:p>
          <a:p>
            <a:pPr lvl="1"/>
            <a:r>
              <a:rPr lang="en-US" sz="2200" dirty="0"/>
              <a:t>Linearly-separable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Polynomial kernel</a:t>
            </a:r>
          </a:p>
          <a:p>
            <a:pPr lvl="1"/>
            <a:r>
              <a:rPr lang="en-US" sz="2200" dirty="0"/>
              <a:t>Maps data into a higher dimensional space using polynomial functions</a:t>
            </a:r>
          </a:p>
          <a:p>
            <a:pPr lvl="1"/>
            <a:r>
              <a:rPr lang="en-US" sz="2200" dirty="0"/>
              <a:t>For non-linear problems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Radial Basis Function (RBF)</a:t>
            </a:r>
          </a:p>
          <a:p>
            <a:pPr lvl="1"/>
            <a:r>
              <a:rPr lang="en-US" sz="2200" dirty="0"/>
              <a:t>Maps data into a higher dimensional space using Gaussian functions</a:t>
            </a:r>
          </a:p>
          <a:p>
            <a:pPr lvl="1"/>
            <a:r>
              <a:rPr lang="en-US" sz="2200" dirty="0"/>
              <a:t>For complex non-linear problems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312EC-51A4-A76B-B5D4-57589980C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702" y="1209177"/>
            <a:ext cx="5693978" cy="16428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88122C-F672-7122-6BCF-FDB7B8BF4656}"/>
                  </a:ext>
                </a:extLst>
              </p:cNvPr>
              <p:cNvSpPr txBox="1"/>
              <p:nvPr/>
            </p:nvSpPr>
            <p:spPr>
              <a:xfrm>
                <a:off x="5791202" y="5492498"/>
                <a:ext cx="4797972" cy="3126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𝑥𝑗</m:t>
                              </m:r>
                            </m:e>
                          </m:d>
                        </m:e>
                      </m:d>
                      <m:r>
                        <a:rPr lang="en-US" b="0" i="1" baseline="30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88122C-F672-7122-6BCF-FDB7B8BF4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2" y="5492498"/>
                <a:ext cx="4797972" cy="312650"/>
              </a:xfrm>
              <a:prstGeom prst="rect">
                <a:avLst/>
              </a:prstGeom>
              <a:blipFill>
                <a:blip r:embed="rId3"/>
                <a:stretch>
                  <a:fillRect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6F0CD8-BF23-9553-F579-1F8498FDF3F5}"/>
                  </a:ext>
                </a:extLst>
              </p:cNvPr>
              <p:cNvSpPr txBox="1"/>
              <p:nvPr/>
            </p:nvSpPr>
            <p:spPr>
              <a:xfrm>
                <a:off x="5902412" y="5912753"/>
                <a:ext cx="6054467" cy="8666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𝑥𝑗</m:t>
                    </m:r>
                  </m:oMath>
                </a14:m>
                <a:r>
                  <a:rPr lang="en-US" dirty="0"/>
                  <a:t> = data points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= Gaussian hyperparameter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𝑥𝑗</m:t>
                            </m:r>
                          </m:e>
                        </m:d>
                      </m:e>
                    </m:d>
                    <m:r>
                      <a:rPr lang="en-US" b="0" i="1" baseline="30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= squared Euclidean distance between data points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6F0CD8-BF23-9553-F579-1F8498FDF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412" y="5912753"/>
                <a:ext cx="6054467" cy="866648"/>
              </a:xfrm>
              <a:prstGeom prst="rect">
                <a:avLst/>
              </a:prstGeom>
              <a:blipFill>
                <a:blip r:embed="rId4"/>
                <a:stretch>
                  <a:fillRect l="-1464" t="-869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9F867A-D08C-6120-FD5D-38B803643465}"/>
                  </a:ext>
                </a:extLst>
              </p:cNvPr>
              <p:cNvSpPr txBox="1"/>
              <p:nvPr/>
            </p:nvSpPr>
            <p:spPr>
              <a:xfrm>
                <a:off x="6698767" y="3335965"/>
                <a:ext cx="2707991" cy="2993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en-US" dirty="0"/>
                  <a:t> .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) + </a:t>
                </a:r>
                <a:r>
                  <a:rPr lang="en-US" i="1" dirty="0"/>
                  <a:t>r</a:t>
                </a:r>
                <a:r>
                  <a:rPr lang="en-US" dirty="0"/>
                  <a:t>)</a:t>
                </a:r>
                <a:r>
                  <a:rPr lang="en-US" i="1" baseline="30000" dirty="0"/>
                  <a:t>d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9F867A-D08C-6120-FD5D-38B803643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767" y="3335965"/>
                <a:ext cx="2707991" cy="299313"/>
              </a:xfrm>
              <a:prstGeom prst="rect">
                <a:avLst/>
              </a:prstGeom>
              <a:blipFill>
                <a:blip r:embed="rId5"/>
                <a:stretch>
                  <a:fillRect l="-2804" t="-24000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3D14D2-1740-06B1-6542-62840119A49F}"/>
                  </a:ext>
                </a:extLst>
              </p:cNvPr>
              <p:cNvSpPr txBox="1"/>
              <p:nvPr/>
            </p:nvSpPr>
            <p:spPr>
              <a:xfrm>
                <a:off x="7204334" y="3786394"/>
                <a:ext cx="6054467" cy="13849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𝑥𝑗</m:t>
                    </m:r>
                  </m:oMath>
                </a14:m>
                <a:r>
                  <a:rPr lang="en-US" dirty="0"/>
                  <a:t> = data points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= scaling factor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= optional coefficient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= degree of polynomial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3D14D2-1740-06B1-6542-62840119A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334" y="3786394"/>
                <a:ext cx="6054467" cy="1384995"/>
              </a:xfrm>
              <a:prstGeom prst="rect">
                <a:avLst/>
              </a:prstGeom>
              <a:blipFill>
                <a:blip r:embed="rId6"/>
                <a:stretch>
                  <a:fillRect l="-1468" t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4406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C4301-1426-BFE2-7234-9115AE93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97" y="130302"/>
            <a:ext cx="11649205" cy="1188720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Svm</a:t>
            </a:r>
            <a:r>
              <a:rPr lang="en-US" dirty="0">
                <a:solidFill>
                  <a:schemeClr val="tx1"/>
                </a:solidFill>
              </a:rPr>
              <a:t> for image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2FCDD-6AFD-1760-4BD4-DC638E9FD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66" y="1902370"/>
            <a:ext cx="5448336" cy="4445877"/>
          </a:xfrm>
        </p:spPr>
        <p:txBody>
          <a:bodyPr>
            <a:normAutofit/>
          </a:bodyPr>
          <a:lstStyle/>
          <a:p>
            <a:r>
              <a:rPr lang="en-US" sz="2400" dirty="0"/>
              <a:t>Images are represented as 2D arrays </a:t>
            </a:r>
          </a:p>
          <a:p>
            <a:r>
              <a:rPr lang="en-US" sz="2400" dirty="0"/>
              <a:t>Flattened to 1D vectors </a:t>
            </a:r>
          </a:p>
          <a:p>
            <a:r>
              <a:rPr lang="en-US" sz="2400" dirty="0"/>
              <a:t>SVM takes: </a:t>
            </a:r>
          </a:p>
          <a:p>
            <a:pPr lvl="1"/>
            <a:r>
              <a:rPr lang="en-US" sz="2200" dirty="0"/>
              <a:t>Flattened images (split into train and test)</a:t>
            </a:r>
          </a:p>
          <a:p>
            <a:pPr lvl="1"/>
            <a:r>
              <a:rPr lang="en-US" sz="2200" dirty="0"/>
              <a:t>Class label for each image</a:t>
            </a:r>
          </a:p>
          <a:p>
            <a:pPr lvl="1"/>
            <a:endParaRPr lang="en-US" sz="2200" dirty="0"/>
          </a:p>
          <a:p>
            <a:r>
              <a:rPr lang="en-US" sz="2400" dirty="0"/>
              <a:t>SVC implementation of SVM from the Python sci-kit learn (</a:t>
            </a:r>
            <a:r>
              <a:rPr lang="en-US" sz="2400" dirty="0" err="1"/>
              <a:t>sklearn</a:t>
            </a:r>
            <a:r>
              <a:rPr lang="en-US" sz="2400" dirty="0"/>
              <a:t>) library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5C5435-EA61-381C-5FDD-227997AB7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772" y="1918048"/>
            <a:ext cx="6241562" cy="30219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12A81B-F65F-599C-A666-B50DB4155C4C}"/>
              </a:ext>
            </a:extLst>
          </p:cNvPr>
          <p:cNvSpPr txBox="1"/>
          <p:nvPr/>
        </p:nvSpPr>
        <p:spPr>
          <a:xfrm>
            <a:off x="6495393" y="4939952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we see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0E06B8-B5DB-2E92-20B6-B1AEF043960B}"/>
              </a:ext>
            </a:extLst>
          </p:cNvPr>
          <p:cNvSpPr txBox="1"/>
          <p:nvPr/>
        </p:nvSpPr>
        <p:spPr>
          <a:xfrm>
            <a:off x="9285889" y="4952022"/>
            <a:ext cx="25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the computer sees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34D2A3B-AAAF-AD74-A0BC-BDC42BE4D2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24" b="77503"/>
          <a:stretch/>
        </p:blipFill>
        <p:spPr bwMode="auto">
          <a:xfrm>
            <a:off x="1534511" y="5750919"/>
            <a:ext cx="2137617" cy="86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481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C4301-1426-BFE2-7234-9115AE93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97" y="130302"/>
            <a:ext cx="11649205" cy="1188720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SVM Model Evaluation: Classification </a:t>
            </a:r>
            <a:r>
              <a:rPr lang="en-US" dirty="0" err="1">
                <a:solidFill>
                  <a:schemeClr val="tx1"/>
                </a:solidFill>
              </a:rPr>
              <a:t>REport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C9F1BA-0456-8152-4942-F3DF959B7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65" y="1627671"/>
            <a:ext cx="10623332" cy="492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874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C4301-1426-BFE2-7234-9115AE93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97" y="130302"/>
            <a:ext cx="11649205" cy="1188720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Svm</a:t>
            </a:r>
            <a:r>
              <a:rPr lang="en-US" dirty="0">
                <a:solidFill>
                  <a:schemeClr val="tx1"/>
                </a:solidFill>
              </a:rPr>
              <a:t> model evaluation: confusion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2FCDD-6AFD-1760-4BD4-DC638E9FD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397" y="1692154"/>
            <a:ext cx="11649204" cy="2879839"/>
          </a:xfrm>
        </p:spPr>
        <p:txBody>
          <a:bodyPr>
            <a:normAutofit/>
          </a:bodyPr>
          <a:lstStyle/>
          <a:p>
            <a:r>
              <a:rPr lang="en-US" sz="2400" dirty="0"/>
              <a:t>Assesses performance of a trained classifier model</a:t>
            </a:r>
          </a:p>
          <a:p>
            <a:r>
              <a:rPr lang="en-US" sz="2400" dirty="0"/>
              <a:t>Compares predicted class labels against the true class labels</a:t>
            </a:r>
          </a:p>
          <a:p>
            <a:r>
              <a:rPr lang="en-US" sz="2400" dirty="0"/>
              <a:t>Rows = true class labels; columns = predicted class labels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08C4B0-8D22-E429-5F99-22C247A58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251" y="3429000"/>
            <a:ext cx="8979775" cy="321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5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C4301-1426-BFE2-7234-9115AE93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97" y="130302"/>
            <a:ext cx="11649205" cy="1188720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Convolutional neural network (CNN) overview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D5C9C19-6D13-65F6-EC33-9908F55EB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397" y="1481954"/>
            <a:ext cx="6798511" cy="5019054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Feature extraction </a:t>
            </a:r>
            <a:r>
              <a:rPr lang="en-US" sz="2400" dirty="0"/>
              <a:t>(edges, shapes) using filters/kernels (small grids) sliding across the image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Convolutional layer: </a:t>
            </a:r>
            <a:r>
              <a:rPr lang="en-US" sz="2400" dirty="0"/>
              <a:t>compute the dot product between the filter and the input to get a single value in the output </a:t>
            </a:r>
            <a:r>
              <a:rPr lang="en-US" sz="2400" i="1" dirty="0"/>
              <a:t>feature map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Activation function: </a:t>
            </a:r>
            <a:r>
              <a:rPr lang="en-US" sz="2400" dirty="0"/>
              <a:t>introduces non-linearity to learn complex patterns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Pooling layer: </a:t>
            </a:r>
            <a:r>
              <a:rPr lang="en-US" sz="2400" dirty="0"/>
              <a:t>reduces spatial dimensions of the feature maps (e.g. selection of max value from each region)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Flatten</a:t>
            </a:r>
            <a:r>
              <a:rPr lang="en-US" sz="2400" dirty="0"/>
              <a:t> feature maps into single vector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Fully connected layer: </a:t>
            </a:r>
            <a:r>
              <a:rPr lang="en-US" sz="2400" dirty="0"/>
              <a:t>learn relationships between features and classes. Neurons are fully connected between layers and connection weights adjusted during training.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Softmax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function </a:t>
            </a:r>
            <a:r>
              <a:rPr lang="en-US" sz="2400" dirty="0"/>
              <a:t>normalizes raw scores to give a probability for each class for that image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BECE5F-BE26-896D-BBBC-95E8B7C907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860"/>
          <a:stretch/>
        </p:blipFill>
        <p:spPr>
          <a:xfrm>
            <a:off x="7277657" y="2318379"/>
            <a:ext cx="4642945" cy="13902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816FCD-B0D2-5CCA-8288-C38F6BB73B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535"/>
          <a:stretch/>
        </p:blipFill>
        <p:spPr>
          <a:xfrm>
            <a:off x="7277657" y="4348704"/>
            <a:ext cx="4642945" cy="15479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F9CFD2-2A00-7A95-0EA5-1F4DCFE753C3}"/>
              </a:ext>
            </a:extLst>
          </p:cNvPr>
          <p:cNvSpPr txBox="1"/>
          <p:nvPr/>
        </p:nvSpPr>
        <p:spPr>
          <a:xfrm>
            <a:off x="8528388" y="1939920"/>
            <a:ext cx="1933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CNN Architecture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E0EAD5-97FF-CBC2-B104-AF9C68A6B64A}"/>
              </a:ext>
            </a:extLst>
          </p:cNvPr>
          <p:cNvSpPr txBox="1"/>
          <p:nvPr/>
        </p:nvSpPr>
        <p:spPr>
          <a:xfrm>
            <a:off x="8464909" y="3979372"/>
            <a:ext cx="20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Convolutional Layer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A8779C-10E4-9DB6-7CC8-C924A0A0B83E}"/>
              </a:ext>
            </a:extLst>
          </p:cNvPr>
          <p:cNvSpPr txBox="1"/>
          <p:nvPr/>
        </p:nvSpPr>
        <p:spPr>
          <a:xfrm>
            <a:off x="8762778" y="6593876"/>
            <a:ext cx="33986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www.superannotate.com</a:t>
            </a:r>
            <a:r>
              <a:rPr lang="en-US" sz="800" dirty="0"/>
              <a:t>/blog/guide-to-convolutional-neural-networks</a:t>
            </a:r>
          </a:p>
        </p:txBody>
      </p:sp>
    </p:spTree>
    <p:extLst>
      <p:ext uri="{BB962C8B-B14F-4D97-AF65-F5344CB8AC3E}">
        <p14:creationId xmlns:p14="http://schemas.microsoft.com/office/powerpoint/2010/main" val="4233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C4301-1426-BFE2-7234-9115AE93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97" y="130302"/>
            <a:ext cx="11649205" cy="1188720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Convolutional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2FCDD-6AFD-1760-4BD4-DC638E9FD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757" y="1755228"/>
            <a:ext cx="6434585" cy="4582848"/>
          </a:xfrm>
        </p:spPr>
        <p:txBody>
          <a:bodyPr>
            <a:normAutofit/>
          </a:bodyPr>
          <a:lstStyle/>
          <a:p>
            <a:r>
              <a:rPr lang="en-US" sz="2400" dirty="0"/>
              <a:t>Each convolutional layer identifies hierarchical elements of each image in the feature map</a:t>
            </a:r>
          </a:p>
          <a:p>
            <a:pPr lvl="1"/>
            <a:r>
              <a:rPr lang="en-US" sz="2200" dirty="0"/>
              <a:t>Layer 1 - colors </a:t>
            </a:r>
          </a:p>
          <a:p>
            <a:pPr lvl="1"/>
            <a:r>
              <a:rPr lang="en-US" sz="2200" dirty="0"/>
              <a:t>Layer 2 – corners, edge/color conjunction</a:t>
            </a:r>
          </a:p>
          <a:p>
            <a:pPr lvl="1"/>
            <a:r>
              <a:rPr lang="en-US" sz="2200" dirty="0"/>
              <a:t>Layer 3 – textures</a:t>
            </a:r>
          </a:p>
          <a:p>
            <a:pPr lvl="1"/>
            <a:r>
              <a:rPr lang="en-US" sz="2200" dirty="0"/>
              <a:t>Layer 4 – variable, class-specific</a:t>
            </a:r>
          </a:p>
          <a:p>
            <a:pPr lvl="1"/>
            <a:r>
              <a:rPr lang="en-US" sz="2200" dirty="0"/>
              <a:t>Layer 5 – entire objects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9174A-DE6B-5197-D991-44C9B53DC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740" y="1449324"/>
            <a:ext cx="4813357" cy="52532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12732D-EF38-55E9-470E-30B259CD98C1}"/>
              </a:ext>
            </a:extLst>
          </p:cNvPr>
          <p:cNvSpPr txBox="1"/>
          <p:nvPr/>
        </p:nvSpPr>
        <p:spPr>
          <a:xfrm>
            <a:off x="10294836" y="6664867"/>
            <a:ext cx="16257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arxiv.org</a:t>
            </a:r>
            <a:r>
              <a:rPr lang="en-US" sz="900" dirty="0"/>
              <a:t>/pdf/1311.2901</a:t>
            </a:r>
          </a:p>
        </p:txBody>
      </p:sp>
    </p:spTree>
    <p:extLst>
      <p:ext uri="{BB962C8B-B14F-4D97-AF65-F5344CB8AC3E}">
        <p14:creationId xmlns:p14="http://schemas.microsoft.com/office/powerpoint/2010/main" val="2257098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3F5CF97-B572-1947-ADAD-402B65CA44B7}" vid="{3228D259-55F1-ED44-8A85-A14E8CE6B13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296</TotalTime>
  <Words>790</Words>
  <Application>Microsoft Macintosh PowerPoint</Application>
  <PresentationFormat>Widescreen</PresentationFormat>
  <Paragraphs>110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Cambria Math</vt:lpstr>
      <vt:lpstr>Gill Sans MT</vt:lpstr>
      <vt:lpstr>Parcel</vt:lpstr>
      <vt:lpstr>Microscopy capstone project  lecture 2 classification methods</vt:lpstr>
      <vt:lpstr>outline</vt:lpstr>
      <vt:lpstr>Support vector machine (SVM) overview</vt:lpstr>
      <vt:lpstr>Svm kernels</vt:lpstr>
      <vt:lpstr>Svm for image classification</vt:lpstr>
      <vt:lpstr>SVM Model Evaluation: Classification REport</vt:lpstr>
      <vt:lpstr>Svm model evaluation: confusion matrix</vt:lpstr>
      <vt:lpstr>Convolutional neural network (CNN) overview</vt:lpstr>
      <vt:lpstr>Convolutional layers</vt:lpstr>
      <vt:lpstr>CNN evaluation: model history</vt:lpstr>
      <vt:lpstr>Cnn evaluation: accuracy plots</vt:lpstr>
      <vt:lpstr>SVM vs. CNN for image classification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Sanders, Lauren M. (ARC-SCR)</dc:creator>
  <cp:lastModifiedBy>Sanders, Lauren M. (ARC-SCR)</cp:lastModifiedBy>
  <cp:revision>10</cp:revision>
  <dcterms:created xsi:type="dcterms:W3CDTF">2024-05-31T17:17:10Z</dcterms:created>
  <dcterms:modified xsi:type="dcterms:W3CDTF">2024-05-31T22:13:28Z</dcterms:modified>
</cp:coreProperties>
</file>